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3" r:id="rId7"/>
    <p:sldId id="264" r:id="rId8"/>
    <p:sldId id="265" r:id="rId9"/>
    <p:sldId id="261" r:id="rId10"/>
    <p:sldId id="262"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11" autoAdjust="0"/>
    <p:restoredTop sz="94660"/>
  </p:normalViewPr>
  <p:slideViewPr>
    <p:cSldViewPr>
      <p:cViewPr varScale="1">
        <p:scale>
          <a:sx n="107" d="100"/>
          <a:sy n="107" d="100"/>
        </p:scale>
        <p:origin x="-1092"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3B7E305A-4B9F-4691-8358-729415B2334E}" type="datetimeFigureOut">
              <a:rPr lang="en-US" smtClean="0"/>
              <a:pPr/>
              <a:t>2/3/2012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1215EBA5-FD74-4EA7-866B-15DFAD9DE1D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B7E305A-4B9F-4691-8358-729415B2334E}" type="datetimeFigureOut">
              <a:rPr lang="en-US" smtClean="0"/>
              <a:pPr/>
              <a:t>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15EBA5-FD74-4EA7-866B-15DFAD9DE1D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B7E305A-4B9F-4691-8358-729415B2334E}" type="datetimeFigureOut">
              <a:rPr lang="en-US" smtClean="0"/>
              <a:pPr/>
              <a:t>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15EBA5-FD74-4EA7-866B-15DFAD9DE1D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B7E305A-4B9F-4691-8358-729415B2334E}" type="datetimeFigureOut">
              <a:rPr lang="en-US" smtClean="0"/>
              <a:pPr/>
              <a:t>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15EBA5-FD74-4EA7-866B-15DFAD9DE1D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B7E305A-4B9F-4691-8358-729415B2334E}" type="datetimeFigureOut">
              <a:rPr lang="en-US" smtClean="0"/>
              <a:pPr/>
              <a:t>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215EBA5-FD74-4EA7-866B-15DFAD9DE1D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B7E305A-4B9F-4691-8358-729415B2334E}" type="datetimeFigureOut">
              <a:rPr lang="en-US" smtClean="0"/>
              <a:pPr/>
              <a:t>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15EBA5-FD74-4EA7-866B-15DFAD9DE1D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3B7E305A-4B9F-4691-8358-729415B2334E}" type="datetimeFigureOut">
              <a:rPr lang="en-US" smtClean="0"/>
              <a:pPr/>
              <a:t>2/3/2012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215EBA5-FD74-4EA7-866B-15DFAD9DE1D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3B7E305A-4B9F-4691-8358-729415B2334E}" type="datetimeFigureOut">
              <a:rPr lang="en-US" smtClean="0"/>
              <a:pPr/>
              <a:t>2/3/2012</a:t>
            </a:fld>
            <a:endParaRPr lang="en-US"/>
          </a:p>
        </p:txBody>
      </p:sp>
      <p:sp>
        <p:nvSpPr>
          <p:cNvPr id="8" name="Slide Number Placeholder 7"/>
          <p:cNvSpPr>
            <a:spLocks noGrp="1"/>
          </p:cNvSpPr>
          <p:nvPr>
            <p:ph type="sldNum" sz="quarter" idx="11"/>
          </p:nvPr>
        </p:nvSpPr>
        <p:spPr/>
        <p:txBody>
          <a:bodyPr/>
          <a:lstStyle/>
          <a:p>
            <a:fld id="{1215EBA5-FD74-4EA7-866B-15DFAD9DE1D6}"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7E305A-4B9F-4691-8358-729415B2334E}" type="datetimeFigureOut">
              <a:rPr lang="en-US" smtClean="0"/>
              <a:pPr/>
              <a:t>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215EBA5-FD74-4EA7-866B-15DFAD9DE1D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B7E305A-4B9F-4691-8358-729415B2334E}" type="datetimeFigureOut">
              <a:rPr lang="en-US" smtClean="0"/>
              <a:pPr/>
              <a:t>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1215EBA5-FD74-4EA7-866B-15DFAD9DE1D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3B7E305A-4B9F-4691-8358-729415B2334E}" type="datetimeFigureOut">
              <a:rPr lang="en-US" smtClean="0"/>
              <a:pPr/>
              <a:t>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215EBA5-FD74-4EA7-866B-15DFAD9DE1D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3B7E305A-4B9F-4691-8358-729415B2334E}" type="datetimeFigureOut">
              <a:rPr lang="en-US" smtClean="0"/>
              <a:pPr/>
              <a:t>2/3/2012</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215EBA5-FD74-4EA7-866B-15DFAD9DE1D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29064" y="4343400"/>
            <a:ext cx="6480048" cy="1295400"/>
          </a:xfrm>
        </p:spPr>
        <p:txBody>
          <a:bodyPr>
            <a:normAutofit fontScale="90000"/>
          </a:bodyPr>
          <a:lstStyle/>
          <a:p>
            <a:pPr algn="ctr"/>
            <a:r>
              <a:rPr lang="en-US" dirty="0" smtClean="0"/>
              <a:t>Henry clay </a:t>
            </a:r>
            <a:r>
              <a:rPr lang="en-US" dirty="0" err="1" smtClean="0"/>
              <a:t>frick</a:t>
            </a:r>
            <a:r>
              <a:rPr lang="en-US" dirty="0" smtClean="0"/>
              <a:t/>
            </a:r>
            <a:br>
              <a:rPr lang="en-US" dirty="0" smtClean="0"/>
            </a:br>
            <a:r>
              <a:rPr lang="en-US" dirty="0" smtClean="0"/>
              <a:t>(1849-1919)</a:t>
            </a:r>
            <a:endParaRPr lang="en-US" dirty="0"/>
          </a:p>
        </p:txBody>
      </p:sp>
      <p:sp>
        <p:nvSpPr>
          <p:cNvPr id="3" name="Subtitle 2"/>
          <p:cNvSpPr>
            <a:spLocks noGrp="1"/>
          </p:cNvSpPr>
          <p:nvPr>
            <p:ph type="subTitle" idx="1"/>
          </p:nvPr>
        </p:nvSpPr>
        <p:spPr>
          <a:xfrm>
            <a:off x="433050" y="1544812"/>
            <a:ext cx="6348750" cy="1752600"/>
          </a:xfrm>
        </p:spPr>
        <p:txBody>
          <a:bodyPr>
            <a:normAutofit/>
          </a:bodyPr>
          <a:lstStyle/>
          <a:p>
            <a:r>
              <a:rPr lang="en-US" sz="2800" dirty="0" err="1" smtClean="0"/>
              <a:t>Tori</a:t>
            </a:r>
            <a:r>
              <a:rPr lang="en-US" sz="2800" dirty="0" smtClean="0"/>
              <a:t> </a:t>
            </a:r>
            <a:r>
              <a:rPr lang="en-US" sz="2800" dirty="0" err="1" smtClean="0"/>
              <a:t>Leche</a:t>
            </a:r>
            <a:r>
              <a:rPr lang="en-US" sz="2800" dirty="0" smtClean="0"/>
              <a:t>  </a:t>
            </a:r>
            <a:endParaRPr lang="en-US" sz="2800" dirty="0"/>
          </a:p>
        </p:txBody>
      </p:sp>
      <p:pic>
        <p:nvPicPr>
          <p:cNvPr id="4" name="Picture 3" descr="Henry-Frick-9302530-1-402.jpg"/>
          <p:cNvPicPr>
            <a:picLocks noChangeAspect="1"/>
          </p:cNvPicPr>
          <p:nvPr/>
        </p:nvPicPr>
        <p:blipFill>
          <a:blip r:embed="rId2" cstate="print"/>
          <a:stretch>
            <a:fillRect/>
          </a:stretch>
        </p:blipFill>
        <p:spPr>
          <a:xfrm>
            <a:off x="1524000" y="722332"/>
            <a:ext cx="2585713" cy="3125768"/>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Works Cited</a:t>
            </a:r>
            <a:endParaRPr lang="en-US" dirty="0"/>
          </a:p>
        </p:txBody>
      </p:sp>
      <p:sp>
        <p:nvSpPr>
          <p:cNvPr id="3" name="Content Placeholder 2"/>
          <p:cNvSpPr>
            <a:spLocks noGrp="1"/>
          </p:cNvSpPr>
          <p:nvPr>
            <p:ph idx="1"/>
          </p:nvPr>
        </p:nvSpPr>
        <p:spPr>
          <a:xfrm>
            <a:off x="457200" y="1371600"/>
            <a:ext cx="7467600" cy="4754563"/>
          </a:xfrm>
        </p:spPr>
        <p:txBody>
          <a:bodyPr>
            <a:normAutofit fontScale="92500" lnSpcReduction="20000"/>
          </a:bodyPr>
          <a:lstStyle/>
          <a:p>
            <a:pPr indent="-457200">
              <a:lnSpc>
                <a:spcPct val="150000"/>
              </a:lnSpc>
              <a:buNone/>
            </a:pPr>
            <a:r>
              <a:rPr lang="en-US" sz="1400" dirty="0" smtClean="0"/>
              <a:t>“</a:t>
            </a:r>
            <a:r>
              <a:rPr lang="en-US" sz="1600" dirty="0" smtClean="0"/>
              <a:t>Coke ovens owned by the Henry Clay Frick Coke Company, Mount Pleasant, PA, circa 1890</a:t>
            </a:r>
            <a:r>
              <a:rPr lang="en-US" sz="1600" dirty="0" smtClean="0"/>
              <a:t>.” </a:t>
            </a:r>
            <a:r>
              <a:rPr lang="en-US" sz="1600" i="1" dirty="0" smtClean="0"/>
              <a:t>Explore PA History</a:t>
            </a:r>
            <a:r>
              <a:rPr lang="en-US" sz="1600" dirty="0" smtClean="0"/>
              <a:t>. Web. 3 Feb. 2012. &lt;</a:t>
            </a:r>
            <a:r>
              <a:rPr lang="en-US" sz="1600" dirty="0" smtClean="0"/>
              <a:t>http://</a:t>
            </a:r>
            <a:r>
              <a:rPr lang="en-US" sz="1600" dirty="0" smtClean="0"/>
              <a:t>explorepahistory.com/displayimage.php?imgId=1-2-9DC#top&gt;</a:t>
            </a:r>
            <a:endParaRPr lang="en-US" sz="1400" dirty="0" smtClean="0"/>
          </a:p>
          <a:p>
            <a:pPr indent="-457200">
              <a:lnSpc>
                <a:spcPct val="150000"/>
              </a:lnSpc>
              <a:buNone/>
            </a:pPr>
            <a:r>
              <a:rPr lang="en-US" sz="1400" dirty="0" smtClean="0"/>
              <a:t>“Finding Aid for the Henry Clay Frick Art Collection Files, 1881-1920.” </a:t>
            </a:r>
            <a:r>
              <a:rPr lang="en-US" sz="1400" i="1" dirty="0" smtClean="0"/>
              <a:t>The Frick Collection/Frick Art Reference Library Archives.</a:t>
            </a:r>
            <a:r>
              <a:rPr lang="en-US" sz="1400" dirty="0" smtClean="0"/>
              <a:t> Web. 3 Feb. 2012. &lt;</a:t>
            </a:r>
            <a:r>
              <a:rPr lang="en-US" sz="1400" dirty="0" smtClean="0"/>
              <a:t>http://</a:t>
            </a:r>
            <a:r>
              <a:rPr lang="en-US" sz="1400" dirty="0" smtClean="0"/>
              <a:t>www.frick.org/archives/FindingAids/HCFArtCollectionFiles.html&gt;</a:t>
            </a:r>
            <a:endParaRPr lang="en-US" sz="1400" dirty="0" smtClean="0"/>
          </a:p>
          <a:p>
            <a:pPr indent="-457200">
              <a:lnSpc>
                <a:spcPct val="150000"/>
              </a:lnSpc>
              <a:buNone/>
            </a:pPr>
            <a:r>
              <a:rPr lang="en-US" sz="1400" dirty="0" smtClean="0"/>
              <a:t>“Henry Clay Frick.” </a:t>
            </a:r>
            <a:r>
              <a:rPr lang="en-US" sz="1400" i="1" dirty="0" err="1" smtClean="0"/>
              <a:t>Netstate</a:t>
            </a:r>
            <a:r>
              <a:rPr lang="en-US" sz="1400" dirty="0" smtClean="0"/>
              <a:t>. Web. 3 Feb. 2012. &lt;</a:t>
            </a:r>
            <a:r>
              <a:rPr lang="en-US" sz="1400" dirty="0" smtClean="0"/>
              <a:t>http</a:t>
            </a:r>
            <a:r>
              <a:rPr lang="en-US" sz="1400" dirty="0" smtClean="0"/>
              <a:t>://</a:t>
            </a:r>
            <a:r>
              <a:rPr lang="en-US" sz="1400" dirty="0" smtClean="0"/>
              <a:t>www.netstate.com/states/peop/people/pa_hcf.htm&gt;</a:t>
            </a:r>
          </a:p>
          <a:p>
            <a:pPr indent="-457200">
              <a:lnSpc>
                <a:spcPct val="150000"/>
              </a:lnSpc>
              <a:buNone/>
            </a:pPr>
            <a:r>
              <a:rPr lang="en-US" sz="1400" dirty="0" smtClean="0"/>
              <a:t>“</a:t>
            </a:r>
            <a:r>
              <a:rPr lang="en-US" sz="1400" dirty="0" smtClean="0"/>
              <a:t>Henry Clay Frick: “The Man” was a </a:t>
            </a:r>
            <a:r>
              <a:rPr lang="en-US" sz="1400" dirty="0" smtClean="0"/>
              <a:t>Businessman.” </a:t>
            </a:r>
            <a:r>
              <a:rPr lang="en-US" sz="1400" i="1" dirty="0" smtClean="0"/>
              <a:t>Carnegie Museums. </a:t>
            </a:r>
            <a:r>
              <a:rPr lang="en-US" sz="1400" dirty="0" smtClean="0"/>
              <a:t>Web. 3 Feb. 2012. &lt;</a:t>
            </a:r>
            <a:r>
              <a:rPr lang="en-US" sz="1400" dirty="0" smtClean="0"/>
              <a:t>http://</a:t>
            </a:r>
            <a:r>
              <a:rPr lang="en-US" sz="1400" dirty="0" smtClean="0"/>
              <a:t>www.carnegiemuseums.org/cmag/bk_issue/1997/marapr/dept2.htm&gt;</a:t>
            </a:r>
          </a:p>
          <a:p>
            <a:pPr indent="-457200">
              <a:lnSpc>
                <a:spcPct val="150000"/>
              </a:lnSpc>
              <a:buNone/>
            </a:pPr>
            <a:r>
              <a:rPr lang="en-US" sz="1400" dirty="0" smtClean="0"/>
              <a:t>“Misc. Klondike Field.” </a:t>
            </a:r>
            <a:r>
              <a:rPr lang="en-US" sz="1400" i="1" dirty="0" smtClean="0"/>
              <a:t>Coal Camp USA.</a:t>
            </a:r>
            <a:r>
              <a:rPr lang="en-US" sz="1400" dirty="0" smtClean="0"/>
              <a:t> Web. 3 Feb. 2012. &lt;http</a:t>
            </a:r>
            <a:r>
              <a:rPr lang="en-US" sz="1400" dirty="0" smtClean="0"/>
              <a:t>://</a:t>
            </a:r>
            <a:r>
              <a:rPr lang="en-US" sz="1400" dirty="0" smtClean="0"/>
              <a:t>www.coalcampusa.com/westpa/klondike/klonmisc/klonmisc.htm&gt;</a:t>
            </a:r>
          </a:p>
          <a:p>
            <a:pPr indent="-457200">
              <a:lnSpc>
                <a:spcPct val="150000"/>
              </a:lnSpc>
              <a:buNone/>
            </a:pPr>
            <a:r>
              <a:rPr lang="en-US" sz="1400" dirty="0" smtClean="0"/>
              <a:t>“People &amp; Events: Henry Clay Frick (1849-1919</a:t>
            </a:r>
            <a:r>
              <a:rPr lang="en-US" sz="1400" dirty="0" smtClean="0"/>
              <a:t>).” </a:t>
            </a:r>
            <a:r>
              <a:rPr lang="en-US" sz="1400" i="1" dirty="0" smtClean="0"/>
              <a:t>American Experience</a:t>
            </a:r>
            <a:r>
              <a:rPr lang="en-US" sz="1400" dirty="0" smtClean="0"/>
              <a:t>. Web. 3 Feb. 2012. </a:t>
            </a:r>
            <a:r>
              <a:rPr lang="en-US" sz="1400" dirty="0" smtClean="0"/>
              <a:t>&lt;http://www.pbs.org/wgbh/amex/goldman/peopleevents/p_frick.html&gt;</a:t>
            </a:r>
          </a:p>
          <a:p>
            <a:pPr indent="-457200">
              <a:lnSpc>
                <a:spcPct val="150000"/>
              </a:lnSpc>
              <a:buNone/>
            </a:pPr>
            <a:r>
              <a:rPr lang="en-US" sz="1400" dirty="0" err="1" smtClean="0"/>
              <a:t>Skrabec</a:t>
            </a:r>
            <a:r>
              <a:rPr lang="en-US" sz="1400" dirty="0" smtClean="0"/>
              <a:t>, Quentin R.</a:t>
            </a:r>
            <a:r>
              <a:rPr lang="en-US" sz="1400" dirty="0" smtClean="0"/>
              <a:t> </a:t>
            </a:r>
            <a:r>
              <a:rPr lang="en-US" sz="1400" i="1" dirty="0" smtClean="0"/>
              <a:t>Henry C</a:t>
            </a:r>
            <a:r>
              <a:rPr lang="en-US" sz="1400" i="1" dirty="0" smtClean="0"/>
              <a:t>lay </a:t>
            </a:r>
            <a:r>
              <a:rPr lang="en-US" sz="1400" i="1" dirty="0" smtClean="0"/>
              <a:t>F</a:t>
            </a:r>
            <a:r>
              <a:rPr lang="en-US" sz="1400" i="1" dirty="0" smtClean="0"/>
              <a:t>rick</a:t>
            </a:r>
            <a:r>
              <a:rPr lang="en-US" sz="1400" i="1" dirty="0" smtClean="0"/>
              <a:t>: the life of the perfect </a:t>
            </a:r>
            <a:r>
              <a:rPr lang="en-US" sz="1400" i="1" dirty="0" smtClean="0"/>
              <a:t>capitalist</a:t>
            </a:r>
            <a:r>
              <a:rPr lang="en-US" sz="1400" dirty="0" smtClean="0"/>
              <a:t>. Jefferson: </a:t>
            </a:r>
            <a:r>
              <a:rPr lang="en-US" sz="1400" dirty="0" err="1" smtClean="0"/>
              <a:t>MacFarland</a:t>
            </a:r>
            <a:r>
              <a:rPr lang="en-US" sz="1400" dirty="0" smtClean="0"/>
              <a:t> &amp; Company, Inc., Publishers, 2010. Print.</a:t>
            </a:r>
            <a:endParaRPr lang="en-US" sz="1400" i="1" dirty="0" smtClean="0"/>
          </a:p>
          <a:p>
            <a:pPr indent="-457200">
              <a:lnSpc>
                <a:spcPct val="150000"/>
              </a:lnSpc>
              <a:buNone/>
            </a:pPr>
            <a:endParaRPr lang="en-US" sz="20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Early Life</a:t>
            </a:r>
            <a:endParaRPr lang="en-US" dirty="0"/>
          </a:p>
        </p:txBody>
      </p:sp>
      <p:sp>
        <p:nvSpPr>
          <p:cNvPr id="3" name="Content Placeholder 2"/>
          <p:cNvSpPr>
            <a:spLocks noGrp="1"/>
          </p:cNvSpPr>
          <p:nvPr>
            <p:ph idx="1"/>
          </p:nvPr>
        </p:nvSpPr>
        <p:spPr/>
        <p:txBody>
          <a:bodyPr>
            <a:normAutofit/>
          </a:bodyPr>
          <a:lstStyle/>
          <a:p>
            <a:r>
              <a:rPr lang="en-US" sz="2000" dirty="0" smtClean="0"/>
              <a:t>Henry Clay Frick was </a:t>
            </a:r>
            <a:r>
              <a:rPr lang="en-US" sz="2000" dirty="0" smtClean="0"/>
              <a:t>b</a:t>
            </a:r>
            <a:r>
              <a:rPr lang="en-US" sz="2000" dirty="0" smtClean="0"/>
              <a:t>orn on American soil in West Overton, Pennsylvania </a:t>
            </a:r>
            <a:r>
              <a:rPr lang="en-US" sz="2000" dirty="0" smtClean="0"/>
              <a:t>on December 19, 1849.</a:t>
            </a:r>
          </a:p>
          <a:p>
            <a:r>
              <a:rPr lang="en-US" sz="2000" dirty="0" smtClean="0"/>
              <a:t>Frick was named after a leader of the Whig Party, which his family belonged to.</a:t>
            </a:r>
          </a:p>
          <a:p>
            <a:r>
              <a:rPr lang="en-US" sz="2000" dirty="0" smtClean="0"/>
              <a:t>As a child, Frick worked for his grandfather, a successful merchant, as a bookkeeper and clerk.</a:t>
            </a:r>
          </a:p>
          <a:p>
            <a:r>
              <a:rPr lang="en-US" sz="2000" dirty="0" smtClean="0"/>
              <a:t>Throughout his childhood, Frick was haunted by his lack of physical strength.</a:t>
            </a:r>
          </a:p>
          <a:p>
            <a:r>
              <a:rPr lang="en-US" sz="2000" dirty="0" smtClean="0"/>
              <a:t>Frick came from a “well-to-do” family. His father was a farmer, his mother was the daughter of a whiskey distiller and flour merchant, and his grandfather was a wealthy merchant.</a:t>
            </a:r>
            <a:endParaRPr lang="en-US"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Early Business</a:t>
            </a:r>
            <a:endParaRPr lang="en-US" dirty="0"/>
          </a:p>
        </p:txBody>
      </p:sp>
      <p:sp>
        <p:nvSpPr>
          <p:cNvPr id="3" name="Content Placeholder 2"/>
          <p:cNvSpPr>
            <a:spLocks noGrp="1"/>
          </p:cNvSpPr>
          <p:nvPr>
            <p:ph idx="1"/>
          </p:nvPr>
        </p:nvSpPr>
        <p:spPr/>
        <p:txBody>
          <a:bodyPr>
            <a:normAutofit/>
          </a:bodyPr>
          <a:lstStyle/>
          <a:p>
            <a:r>
              <a:rPr lang="en-US" sz="2200" dirty="0" smtClean="0"/>
              <a:t>Frick saw the potential in the coal deposits of the country and the increasing industrialism, so he decided to take action.</a:t>
            </a:r>
          </a:p>
          <a:p>
            <a:r>
              <a:rPr lang="en-US" sz="2200" dirty="0" smtClean="0"/>
              <a:t>In 1871, Frick borrowed money so he could invest in a share dealing with coke (a substance extracted from burning coal that is important to the production of steel).</a:t>
            </a:r>
          </a:p>
          <a:p>
            <a:r>
              <a:rPr lang="en-US" sz="2200" dirty="0" smtClean="0"/>
              <a:t>This investment eventually became the H.C. Frick Coke Co. </a:t>
            </a:r>
            <a:endParaRPr lang="en-US" sz="2200" dirty="0"/>
          </a:p>
        </p:txBody>
      </p:sp>
      <p:pic>
        <p:nvPicPr>
          <p:cNvPr id="4" name="Picture 3" descr="1-2-9DC-25-ExplorePAHistory-a0j3v7-a_349.jpg"/>
          <p:cNvPicPr>
            <a:picLocks noChangeAspect="1"/>
          </p:cNvPicPr>
          <p:nvPr/>
        </p:nvPicPr>
        <p:blipFill>
          <a:blip r:embed="rId2" cstate="print"/>
          <a:stretch>
            <a:fillRect/>
          </a:stretch>
        </p:blipFill>
        <p:spPr>
          <a:xfrm>
            <a:off x="4953000" y="4724400"/>
            <a:ext cx="3886200" cy="1899920"/>
          </a:xfrm>
          <a:prstGeom prst="rect">
            <a:avLst/>
          </a:prstGeom>
        </p:spPr>
      </p:pic>
      <p:sp>
        <p:nvSpPr>
          <p:cNvPr id="5" name="TextBox 4"/>
          <p:cNvSpPr txBox="1"/>
          <p:nvPr/>
        </p:nvSpPr>
        <p:spPr>
          <a:xfrm>
            <a:off x="228600" y="5410200"/>
            <a:ext cx="4495800" cy="954107"/>
          </a:xfrm>
          <a:prstGeom prst="rect">
            <a:avLst/>
          </a:prstGeom>
          <a:noFill/>
        </p:spPr>
        <p:txBody>
          <a:bodyPr wrap="square" rtlCol="0">
            <a:spAutoFit/>
          </a:bodyPr>
          <a:lstStyle/>
          <a:p>
            <a:pPr>
              <a:spcAft>
                <a:spcPts val="1200"/>
              </a:spcAft>
            </a:pPr>
            <a:r>
              <a:rPr lang="en-US" dirty="0" smtClean="0"/>
              <a:t>Coke ovens owned by H.C. Frick Coke Co.</a:t>
            </a:r>
          </a:p>
          <a:p>
            <a:pPr>
              <a:spcAft>
                <a:spcPts val="1200"/>
              </a:spcAft>
            </a:pPr>
            <a:r>
              <a:rPr lang="en-US" sz="1400" dirty="0" smtClean="0"/>
              <a:t>&lt;</a:t>
            </a:r>
            <a:r>
              <a:rPr lang="en-US" sz="1400" dirty="0" smtClean="0"/>
              <a:t>http://</a:t>
            </a:r>
            <a:r>
              <a:rPr lang="en-US" sz="1400" dirty="0" smtClean="0"/>
              <a:t>explorepahistory.com/displayimage.php?imgId=1-2-9DC&gt;</a:t>
            </a:r>
            <a:endParaRPr lang="en-US" sz="1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H.C. Frick Coke Co.</a:t>
            </a:r>
            <a:endParaRPr lang="en-US" dirty="0"/>
          </a:p>
        </p:txBody>
      </p:sp>
      <p:pic>
        <p:nvPicPr>
          <p:cNvPr id="4098" name="Picture 2" descr="http://www.coalcampusa.com/westpa/klondike/klonmisc/colonialcolor001.jpg"/>
          <p:cNvPicPr>
            <a:picLocks noChangeAspect="1" noChangeArrowheads="1"/>
          </p:cNvPicPr>
          <p:nvPr/>
        </p:nvPicPr>
        <p:blipFill>
          <a:blip r:embed="rId2" cstate="print"/>
          <a:srcRect/>
          <a:stretch>
            <a:fillRect/>
          </a:stretch>
        </p:blipFill>
        <p:spPr bwMode="auto">
          <a:xfrm>
            <a:off x="609600" y="1828800"/>
            <a:ext cx="3333750" cy="2543175"/>
          </a:xfrm>
          <a:prstGeom prst="rect">
            <a:avLst/>
          </a:prstGeom>
          <a:noFill/>
        </p:spPr>
      </p:pic>
      <p:sp>
        <p:nvSpPr>
          <p:cNvPr id="5" name="TextBox 4"/>
          <p:cNvSpPr txBox="1"/>
          <p:nvPr/>
        </p:nvSpPr>
        <p:spPr>
          <a:xfrm>
            <a:off x="381000" y="4419600"/>
            <a:ext cx="3733800" cy="784830"/>
          </a:xfrm>
          <a:prstGeom prst="rect">
            <a:avLst/>
          </a:prstGeom>
          <a:noFill/>
        </p:spPr>
        <p:txBody>
          <a:bodyPr wrap="square" rtlCol="0">
            <a:spAutoFit/>
          </a:bodyPr>
          <a:lstStyle/>
          <a:p>
            <a:pPr algn="ctr">
              <a:spcAft>
                <a:spcPts val="600"/>
              </a:spcAft>
            </a:pPr>
            <a:r>
              <a:rPr lang="en-US" dirty="0" smtClean="0"/>
              <a:t>Underground Coal Conveyer Belt</a:t>
            </a:r>
          </a:p>
          <a:p>
            <a:pPr>
              <a:spcAft>
                <a:spcPts val="600"/>
              </a:spcAft>
            </a:pPr>
            <a:r>
              <a:rPr lang="en-US" sz="1100" dirty="0" smtClean="0"/>
              <a:t>&lt;</a:t>
            </a:r>
            <a:r>
              <a:rPr lang="en-US" sz="1100" dirty="0" smtClean="0"/>
              <a:t>http://</a:t>
            </a:r>
            <a:r>
              <a:rPr lang="en-US" sz="1100" dirty="0" smtClean="0"/>
              <a:t>www.coalcampusa.com/westpa/klondike/klonmisc/klonmisc.htm&gt;</a:t>
            </a:r>
            <a:endParaRPr lang="en-US" sz="1100" dirty="0"/>
          </a:p>
        </p:txBody>
      </p:sp>
      <p:pic>
        <p:nvPicPr>
          <p:cNvPr id="4100" name="Picture 4" descr="http://patheoldminer.rootsweb.ancestry.com/united1.gif"/>
          <p:cNvPicPr>
            <a:picLocks noChangeAspect="1" noChangeArrowheads="1"/>
          </p:cNvPicPr>
          <p:nvPr/>
        </p:nvPicPr>
        <p:blipFill>
          <a:blip r:embed="rId3" cstate="print"/>
          <a:srcRect/>
          <a:stretch>
            <a:fillRect/>
          </a:stretch>
        </p:blipFill>
        <p:spPr bwMode="auto">
          <a:xfrm>
            <a:off x="5181600" y="2971800"/>
            <a:ext cx="3037465" cy="3295650"/>
          </a:xfrm>
          <a:prstGeom prst="rect">
            <a:avLst/>
          </a:prstGeom>
          <a:noFill/>
        </p:spPr>
      </p:pic>
      <p:sp>
        <p:nvSpPr>
          <p:cNvPr id="7" name="TextBox 6"/>
          <p:cNvSpPr txBox="1"/>
          <p:nvPr/>
        </p:nvSpPr>
        <p:spPr>
          <a:xfrm>
            <a:off x="4800600" y="2133600"/>
            <a:ext cx="3733800" cy="707886"/>
          </a:xfrm>
          <a:prstGeom prst="rect">
            <a:avLst/>
          </a:prstGeom>
          <a:noFill/>
        </p:spPr>
        <p:txBody>
          <a:bodyPr wrap="square" rtlCol="0">
            <a:spAutoFit/>
          </a:bodyPr>
          <a:lstStyle/>
          <a:p>
            <a:pPr algn="ctr"/>
            <a:r>
              <a:rPr lang="en-US" dirty="0" smtClean="0"/>
              <a:t>Coal Processing Plant</a:t>
            </a:r>
          </a:p>
          <a:p>
            <a:r>
              <a:rPr lang="en-US" sz="1100" dirty="0" smtClean="0"/>
              <a:t>&lt;http://patheoldminer.rootsweb.ancestry.com/united.html&gt;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 Business</a:t>
            </a:r>
            <a:endParaRPr lang="en-US" dirty="0"/>
          </a:p>
        </p:txBody>
      </p:sp>
      <p:sp>
        <p:nvSpPr>
          <p:cNvPr id="3" name="Content Placeholder 2"/>
          <p:cNvSpPr>
            <a:spLocks noGrp="1"/>
          </p:cNvSpPr>
          <p:nvPr>
            <p:ph idx="1"/>
          </p:nvPr>
        </p:nvSpPr>
        <p:spPr>
          <a:xfrm>
            <a:off x="457200" y="1524000"/>
            <a:ext cx="5410200" cy="4602163"/>
          </a:xfrm>
        </p:spPr>
        <p:txBody>
          <a:bodyPr>
            <a:normAutofit/>
          </a:bodyPr>
          <a:lstStyle/>
          <a:p>
            <a:r>
              <a:rPr lang="en-US" sz="2000" dirty="0" smtClean="0"/>
              <a:t>By the age of 30, Henry Clay Frick was a millionaire</a:t>
            </a:r>
            <a:r>
              <a:rPr lang="en-US" sz="2000" dirty="0" smtClean="0"/>
              <a:t>.</a:t>
            </a:r>
          </a:p>
          <a:p>
            <a:r>
              <a:rPr lang="en-US" sz="2000" dirty="0" smtClean="0"/>
              <a:t>H.C. Frick Coke Company eventually became to largest producer of coke in the world owning 12,000 coke ovens and 40,000 acres of coal.</a:t>
            </a:r>
          </a:p>
          <a:p>
            <a:r>
              <a:rPr lang="en-US" sz="2000" dirty="0" smtClean="0"/>
              <a:t>Frick was an aggressive industrialist. He did anything in his control to increase his profits and properties including buying out his competitors.</a:t>
            </a:r>
          </a:p>
          <a:p>
            <a:r>
              <a:rPr lang="en-US" sz="2000" dirty="0" smtClean="0"/>
              <a:t>His business was centered around Pittsburgh, where the steel industry was found.</a:t>
            </a:r>
            <a:endParaRPr lang="en-US" sz="2000" dirty="0"/>
          </a:p>
        </p:txBody>
      </p:sp>
      <p:pic>
        <p:nvPicPr>
          <p:cNvPr id="3074" name="Picture 2" descr="http://www.carnegiemuseums.org/cmag/bk_issue/1997/marapr/dept2.gif"/>
          <p:cNvPicPr>
            <a:picLocks noChangeAspect="1" noChangeArrowheads="1"/>
          </p:cNvPicPr>
          <p:nvPr/>
        </p:nvPicPr>
        <p:blipFill>
          <a:blip r:embed="rId2" cstate="print"/>
          <a:srcRect/>
          <a:stretch>
            <a:fillRect/>
          </a:stretch>
        </p:blipFill>
        <p:spPr bwMode="auto">
          <a:xfrm>
            <a:off x="5943600" y="1524000"/>
            <a:ext cx="2847975" cy="3200399"/>
          </a:xfrm>
          <a:prstGeom prst="rect">
            <a:avLst/>
          </a:prstGeom>
          <a:noFill/>
        </p:spPr>
      </p:pic>
      <p:sp>
        <p:nvSpPr>
          <p:cNvPr id="5" name="TextBox 4"/>
          <p:cNvSpPr txBox="1"/>
          <p:nvPr/>
        </p:nvSpPr>
        <p:spPr>
          <a:xfrm>
            <a:off x="5943600" y="4800600"/>
            <a:ext cx="2895600" cy="400110"/>
          </a:xfrm>
          <a:prstGeom prst="rect">
            <a:avLst/>
          </a:prstGeom>
          <a:noFill/>
        </p:spPr>
        <p:txBody>
          <a:bodyPr wrap="square" rtlCol="0">
            <a:spAutoFit/>
          </a:bodyPr>
          <a:lstStyle/>
          <a:p>
            <a:r>
              <a:rPr lang="en-US" sz="1000" dirty="0" smtClean="0"/>
              <a:t>&lt;http</a:t>
            </a:r>
            <a:r>
              <a:rPr lang="en-US" sz="1000" dirty="0" smtClean="0"/>
              <a:t>://</a:t>
            </a:r>
            <a:r>
              <a:rPr lang="en-US" sz="1000" dirty="0" smtClean="0"/>
              <a:t>www.carnegiemuseums.org/cmag/bk_issue/1997/marapr/dept2.htm&gt;</a:t>
            </a:r>
            <a:endParaRPr lang="en-US" sz="10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Big Business</a:t>
            </a:r>
            <a:endParaRPr lang="en-US" dirty="0"/>
          </a:p>
        </p:txBody>
      </p:sp>
      <p:sp>
        <p:nvSpPr>
          <p:cNvPr id="3" name="Content Placeholder 2"/>
          <p:cNvSpPr>
            <a:spLocks noGrp="1"/>
          </p:cNvSpPr>
          <p:nvPr>
            <p:ph idx="1"/>
          </p:nvPr>
        </p:nvSpPr>
        <p:spPr/>
        <p:txBody>
          <a:bodyPr/>
          <a:lstStyle/>
          <a:p>
            <a:r>
              <a:rPr lang="en-US" sz="2000" dirty="0" smtClean="0"/>
              <a:t>With Frick’s involvement in the steel industry, it was only logical for him to join forces with a fellow industrialist.</a:t>
            </a:r>
          </a:p>
          <a:p>
            <a:r>
              <a:rPr lang="en-US" sz="2000" dirty="0" smtClean="0"/>
              <a:t>In 1882, Henry Clay Frick and Andrew Carnegie, steel tycoon, started a partnership to further control the industry.</a:t>
            </a:r>
          </a:p>
          <a:p>
            <a:r>
              <a:rPr lang="en-US" sz="2000" dirty="0" smtClean="0"/>
              <a:t>In 1889, Frick was named chairman of Carnegie Bros. and Co., Andrew Carnegie’s steel company.</a:t>
            </a:r>
          </a:p>
          <a:p>
            <a:r>
              <a:rPr lang="en-US" sz="2000" dirty="0" smtClean="0"/>
              <a:t>Both being money-hungry industrialists, this partnership did not last forever. In 1899, Carnegie tried to buy Frick’s share of the company for a fraction of its true value. Frick sued Carnegie and eventually got an acceptable amount of money for his share, but the relationship between the two men was destroyed.</a:t>
            </a:r>
          </a:p>
          <a:p>
            <a:endParaRPr lang="en-US" sz="2000"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Corruption</a:t>
            </a:r>
            <a:endParaRPr lang="en-US" dirty="0"/>
          </a:p>
        </p:txBody>
      </p:sp>
      <p:sp>
        <p:nvSpPr>
          <p:cNvPr id="3" name="Content Placeholder 2"/>
          <p:cNvSpPr>
            <a:spLocks noGrp="1"/>
          </p:cNvSpPr>
          <p:nvPr>
            <p:ph idx="1"/>
          </p:nvPr>
        </p:nvSpPr>
        <p:spPr>
          <a:xfrm>
            <a:off x="457200" y="1447800"/>
            <a:ext cx="7467600" cy="4678363"/>
          </a:xfrm>
        </p:spPr>
        <p:txBody>
          <a:bodyPr>
            <a:normAutofit fontScale="92500" lnSpcReduction="20000"/>
          </a:bodyPr>
          <a:lstStyle/>
          <a:p>
            <a:r>
              <a:rPr lang="en-US" dirty="0" smtClean="0"/>
              <a:t>In 1892, Frick cut the wages of workers, evicted workers from company houses, and stopped negotiating with union leaders when his profits began to decrease.</a:t>
            </a:r>
          </a:p>
          <a:p>
            <a:r>
              <a:rPr lang="en-US" dirty="0" smtClean="0"/>
              <a:t>This resulted in a labor strike and violence.</a:t>
            </a:r>
          </a:p>
          <a:p>
            <a:pPr lvl="1"/>
            <a:r>
              <a:rPr lang="en-US" dirty="0" smtClean="0"/>
              <a:t>Became known as the Homestead </a:t>
            </a:r>
            <a:r>
              <a:rPr lang="en-US" dirty="0" smtClean="0"/>
              <a:t>Strike (pictured below) </a:t>
            </a:r>
          </a:p>
          <a:p>
            <a:pPr lvl="1">
              <a:buNone/>
            </a:pPr>
            <a:endParaRPr lang="en-US" dirty="0" smtClean="0"/>
          </a:p>
          <a:p>
            <a:pPr marL="420624" lvl="1" indent="-384048">
              <a:buSzPct val="80000"/>
              <a:buFont typeface="Wingdings 2"/>
              <a:buChar char=""/>
            </a:pPr>
            <a:r>
              <a:rPr lang="en-US" dirty="0" smtClean="0"/>
              <a:t>Because of Frick’s actions, </a:t>
            </a:r>
          </a:p>
          <a:p>
            <a:pPr marL="420624" lvl="1" indent="-384048">
              <a:buSzPct val="80000"/>
              <a:buNone/>
            </a:pPr>
            <a:r>
              <a:rPr lang="en-US" dirty="0" smtClean="0"/>
              <a:t>an assassination was plotted </a:t>
            </a:r>
          </a:p>
          <a:p>
            <a:pPr marL="420624" lvl="1" indent="-384048">
              <a:buSzPct val="80000"/>
              <a:buNone/>
            </a:pPr>
            <a:r>
              <a:rPr lang="en-US" dirty="0" smtClean="0"/>
              <a:t>for revenge against him. </a:t>
            </a:r>
          </a:p>
          <a:p>
            <a:pPr marL="420624" lvl="1" indent="-384048">
              <a:buSzPct val="80000"/>
              <a:buNone/>
            </a:pPr>
            <a:r>
              <a:rPr lang="en-US" dirty="0" smtClean="0"/>
              <a:t>This attempt failed, however.</a:t>
            </a:r>
            <a:endParaRPr lang="en-US" dirty="0" smtClean="0"/>
          </a:p>
          <a:p>
            <a:endParaRPr lang="en-US" dirty="0" smtClean="0"/>
          </a:p>
          <a:p>
            <a:pPr lvl="1">
              <a:buNone/>
            </a:pPr>
            <a:endParaRPr lang="en-US" dirty="0" smtClean="0"/>
          </a:p>
        </p:txBody>
      </p:sp>
      <p:pic>
        <p:nvPicPr>
          <p:cNvPr id="21506" name="Picture 2" descr="http://4.bp.blogspot.com/_TEZ1tmf8-cY/TNmAUFBW-CI/AAAAAAAAAAs/RHRYNvLgWVE/s1600/strike.jpg"/>
          <p:cNvPicPr>
            <a:picLocks noChangeAspect="1" noChangeArrowheads="1"/>
          </p:cNvPicPr>
          <p:nvPr/>
        </p:nvPicPr>
        <p:blipFill>
          <a:blip r:embed="rId2" cstate="print"/>
          <a:srcRect/>
          <a:stretch>
            <a:fillRect/>
          </a:stretch>
        </p:blipFill>
        <p:spPr bwMode="auto">
          <a:xfrm>
            <a:off x="4724400" y="4114800"/>
            <a:ext cx="3290521" cy="2400300"/>
          </a:xfrm>
          <a:prstGeom prst="rect">
            <a:avLst/>
          </a:prstGeom>
          <a:noFill/>
        </p:spPr>
      </p:pic>
      <p:sp>
        <p:nvSpPr>
          <p:cNvPr id="5" name="TextBox 4"/>
          <p:cNvSpPr txBox="1"/>
          <p:nvPr/>
        </p:nvSpPr>
        <p:spPr>
          <a:xfrm>
            <a:off x="8153400" y="4114800"/>
            <a:ext cx="838200" cy="2108269"/>
          </a:xfrm>
          <a:prstGeom prst="rect">
            <a:avLst/>
          </a:prstGeom>
          <a:noFill/>
        </p:spPr>
        <p:txBody>
          <a:bodyPr wrap="square" rtlCol="0">
            <a:spAutoFit/>
          </a:bodyPr>
          <a:lstStyle/>
          <a:p>
            <a:r>
              <a:rPr lang="en-US" sz="600" dirty="0" smtClean="0"/>
              <a:t>&lt;</a:t>
            </a:r>
            <a:r>
              <a:rPr lang="en-US" sz="500" dirty="0" smtClean="0"/>
              <a:t>http</a:t>
            </a:r>
            <a:r>
              <a:rPr lang="en-US" sz="500" dirty="0" smtClean="0"/>
              <a:t>://www.google.com/imgres?um=1&amp;hl=en&amp;sa=N&amp;biw=1680&amp;bih=959&amp;tbm=isch&amp;tbnid=NLctoXk29ZmUuM:&amp;imgrefurl=http://joshkblue.blogspot.com/&amp;docid=5FenBbjYN97NVM&amp;imgurl=http://4.bp.blogspot.com/_</a:t>
            </a:r>
            <a:r>
              <a:rPr lang="en-US" sz="500" dirty="0" smtClean="0"/>
              <a:t>TEZ1tmf8-cY/TNmAUFBW-CI/AAAAAAAAAAs/RHRYNvLgWVE/s1600/strike.jpg&amp;w=499&amp;h=364&amp;ei=focsT6ODA-LHsQLhj5G6Dg&amp;zoom=1&amp;iact=hc&amp;vpx=1250&amp;vpy=319&amp;dur=4119&amp;hovh=192&amp;hovw=263&amp;tx=193&amp;ty=143&amp;sig=101786448365723167105&amp;page=1&amp;tbnh=116&amp;tbnw=161&amp;start=0&amp;ndsp=41&amp;ved=1t:429,r:15,s:0&gt;</a:t>
            </a:r>
            <a:endParaRPr lang="en-US" sz="5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Philanthropist?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During his lifetime, Henry Clay Frick would not have been considered a philanthropist since he did not really share his wealth.</a:t>
            </a:r>
          </a:p>
          <a:p>
            <a:r>
              <a:rPr lang="en-US" dirty="0" smtClean="0"/>
              <a:t>After he died in 1919, however, he left his huge art collection (acquired during his wealthy lifetime) and his New York mansion to the city to act as a museum.</a:t>
            </a:r>
          </a:p>
          <a:p>
            <a:r>
              <a:rPr lang="en-US" dirty="0" smtClean="0"/>
              <a:t>Also, an estimated 50 million dollars of Frick’s fortune was donated to charities after his death.</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Political Cartoon </a:t>
            </a:r>
            <a:endParaRPr lang="en-US" dirty="0"/>
          </a:p>
        </p:txBody>
      </p:sp>
      <p:sp>
        <p:nvSpPr>
          <p:cNvPr id="3" name="Content Placeholder 2"/>
          <p:cNvSpPr>
            <a:spLocks noGrp="1"/>
          </p:cNvSpPr>
          <p:nvPr>
            <p:ph idx="1"/>
          </p:nvPr>
        </p:nvSpPr>
        <p:spPr>
          <a:xfrm>
            <a:off x="5181600" y="1600200"/>
            <a:ext cx="3276600" cy="4800600"/>
          </a:xfrm>
        </p:spPr>
        <p:txBody>
          <a:bodyPr>
            <a:normAutofit lnSpcReduction="10000"/>
          </a:bodyPr>
          <a:lstStyle/>
          <a:p>
            <a:r>
              <a:rPr lang="en-US" sz="1600" dirty="0" smtClean="0"/>
              <a:t>This political cartoon represents the Homestead Strike and the discontentment of the coal miners towards Henry Clay Frick, the mine owner. </a:t>
            </a:r>
            <a:r>
              <a:rPr lang="en-US" sz="1600" dirty="0" smtClean="0"/>
              <a:t>In the illustration, the miner is dressed in relatively sloppy clothes. Frick is dressed in a nice suit, which represents his wealth and power over the workers. The worker is punching Frick because of all of the wage cuts and wrong doings he issued. Frick’s face looks surprised which shows how he thought he had indefinite power over these workers when in reality, he could easily be knocked off of his high pedestal. </a:t>
            </a:r>
            <a:endParaRPr lang="en-US" sz="1600" dirty="0"/>
          </a:p>
        </p:txBody>
      </p:sp>
      <p:pic>
        <p:nvPicPr>
          <p:cNvPr id="2050" name="Picture 2" descr="http://4.bp.blogspot.com/-NAZmWPtQAIk/Tv44lK1PmTI/AAAAAAAABXc/xm42UYnO6mw/s1600/Coal+Strike1902.JPG"/>
          <p:cNvPicPr>
            <a:picLocks noChangeAspect="1" noChangeArrowheads="1"/>
          </p:cNvPicPr>
          <p:nvPr/>
        </p:nvPicPr>
        <p:blipFill>
          <a:blip r:embed="rId2" cstate="print"/>
          <a:srcRect/>
          <a:stretch>
            <a:fillRect/>
          </a:stretch>
        </p:blipFill>
        <p:spPr bwMode="auto">
          <a:xfrm>
            <a:off x="457200" y="1905000"/>
            <a:ext cx="4743450" cy="3495675"/>
          </a:xfrm>
          <a:prstGeom prst="rect">
            <a:avLst/>
          </a:prstGeom>
          <a:noFill/>
        </p:spPr>
      </p:pic>
      <p:sp>
        <p:nvSpPr>
          <p:cNvPr id="5" name="TextBox 4"/>
          <p:cNvSpPr txBox="1"/>
          <p:nvPr/>
        </p:nvSpPr>
        <p:spPr>
          <a:xfrm>
            <a:off x="914400" y="5562600"/>
            <a:ext cx="4267200" cy="261610"/>
          </a:xfrm>
          <a:prstGeom prst="rect">
            <a:avLst/>
          </a:prstGeom>
          <a:noFill/>
        </p:spPr>
        <p:txBody>
          <a:bodyPr wrap="square" rtlCol="0">
            <a:spAutoFit/>
          </a:bodyPr>
          <a:lstStyle/>
          <a:p>
            <a:r>
              <a:rPr lang="en-US" sz="1100" dirty="0" smtClean="0"/>
              <a:t>&lt;http</a:t>
            </a:r>
            <a:r>
              <a:rPr lang="en-US" sz="1100" dirty="0" smtClean="0"/>
              <a:t>://</a:t>
            </a:r>
            <a:r>
              <a:rPr lang="en-US" sz="1100" dirty="0" smtClean="0"/>
              <a:t>modeducation.blogspot.com/p/labor-history.html&gt;</a:t>
            </a:r>
            <a:endParaRPr lang="en-US" sz="1100" dirty="0"/>
          </a:p>
        </p:txBody>
      </p:sp>
    </p:spTree>
  </p:cSld>
  <p:clrMapOvr>
    <a:masterClrMapping/>
  </p:clrMapOvr>
</p:sld>
</file>

<file path=ppt/theme/theme1.xml><?xml version="1.0" encoding="utf-8"?>
<a:theme xmlns:a="http://schemas.openxmlformats.org/drawingml/2006/main" name="Technic">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173</TotalTime>
  <Words>893</Words>
  <Application>Microsoft Office PowerPoint</Application>
  <PresentationFormat>On-screen Show (4:3)</PresentationFormat>
  <Paragraphs>55</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Technic</vt:lpstr>
      <vt:lpstr>Henry clay frick (1849-1919)</vt:lpstr>
      <vt:lpstr>Early Life</vt:lpstr>
      <vt:lpstr>Early Business</vt:lpstr>
      <vt:lpstr>H.C. Frick Coke Co.</vt:lpstr>
      <vt:lpstr>Big Business</vt:lpstr>
      <vt:lpstr>Big Business</vt:lpstr>
      <vt:lpstr>Corruption</vt:lpstr>
      <vt:lpstr>Philanthropist?</vt:lpstr>
      <vt:lpstr>Political Cartoon </vt:lpstr>
      <vt:lpstr>Works Cited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Henry clay frick</dc:title>
  <dc:creator>US JOINER LLC</dc:creator>
  <cp:lastModifiedBy>US JOINER LLC</cp:lastModifiedBy>
  <cp:revision>42</cp:revision>
  <dcterms:created xsi:type="dcterms:W3CDTF">2012-02-03T05:05:08Z</dcterms:created>
  <dcterms:modified xsi:type="dcterms:W3CDTF">2012-02-04T01:51:48Z</dcterms:modified>
</cp:coreProperties>
</file>